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8" r:id="rId4"/>
    <p:sldId id="259" r:id="rId5"/>
    <p:sldId id="269" r:id="rId6"/>
    <p:sldId id="258" r:id="rId7"/>
    <p:sldId id="260" r:id="rId8"/>
    <p:sldId id="270" r:id="rId9"/>
    <p:sldId id="264" r:id="rId10"/>
    <p:sldId id="265" r:id="rId11"/>
    <p:sldId id="266" r:id="rId12"/>
    <p:sldId id="267" r:id="rId13"/>
    <p:sldId id="271" r:id="rId14"/>
    <p:sldId id="263" r:id="rId15"/>
    <p:sldId id="262" r:id="rId16"/>
    <p:sldId id="26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161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908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Introduce the project and context. Say this was done for your CSCI 681 final.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how this project helped you grow.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Close the loop on the story. Suggest what future analysis might reveal.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Mention t-test showed p &lt; 0.001 in most cases. Significant difference confirmed.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Define goal clearly. Mention this is a full experiment with visualization, analysis, and metrics.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how each metric is captured and what it reveals.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setup logic. Talk about random vs fixed input. Clarify 100 runs ensure stability.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Stress that this isn’t just timing — it's backed by statistics.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Insertion Sort has a clearly smaller range and median runtime.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Shows same result as wall time, confirms low system overhead.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Insertion Sort stops early on sorted segments. Fewer comparisons.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Insertion Sort swaps more frequently, but still performs better overall.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79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2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51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927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86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1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6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5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2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91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23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7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1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53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33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62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Performance Comparison of Insertion Sort and Selection Sort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CSCI 6</a:t>
            </a:r>
            <a:r>
              <a:rPr lang="en-US" dirty="0"/>
              <a:t>90</a:t>
            </a:r>
            <a:r>
              <a:rPr dirty="0"/>
              <a:t>, Spring 202</a:t>
            </a:r>
            <a:r>
              <a:rPr lang="en-US" dirty="0"/>
              <a:t>5</a:t>
            </a:r>
            <a:endParaRPr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6E60651-83C2-ADD3-0E6B-6CE3D3098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44"/>
    </mc:Choice>
    <mc:Fallback>
      <p:transition spd="slow" advTm="53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Box Plot: CPU Time</a:t>
            </a:r>
          </a:p>
        </p:txBody>
      </p:sp>
      <p:pic>
        <p:nvPicPr>
          <p:cNvPr id="3" name="Picture 2" descr="cpu_time_(ms)_boxpl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412" y="2308428"/>
            <a:ext cx="6991175" cy="419470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B8E7429-DAB0-E696-0717-4F0DB4F1D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96"/>
    </mc:Choice>
    <mc:Fallback>
      <p:transition spd="slow" advTm="39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Box Plot: Comparisons</a:t>
            </a:r>
          </a:p>
        </p:txBody>
      </p:sp>
      <p:pic>
        <p:nvPicPr>
          <p:cNvPr id="3" name="Picture 2" descr="comparisons_boxpl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40" y="2352355"/>
            <a:ext cx="7155896" cy="394430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6E550B8-E45D-41CA-68EE-A427C6003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20"/>
    </mc:Choice>
    <mc:Fallback>
      <p:transition spd="slow" advTm="42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Box Plot: Swaps</a:t>
            </a:r>
          </a:p>
        </p:txBody>
      </p:sp>
      <p:pic>
        <p:nvPicPr>
          <p:cNvPr id="3" name="Picture 2" descr="swaps_boxpl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980" y="2291980"/>
            <a:ext cx="6668324" cy="400099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027AA05-3748-9668-4AD8-FE89B4775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19"/>
    </mc:Choice>
    <mc:Fallback>
      <p:transition spd="slow" advTm="42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50E34-D5BF-9B75-A3C4-08061935E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45337-1C18-C2DD-A4BC-5AD133227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Wall clock and CPU time T- tests</a:t>
            </a:r>
          </a:p>
          <a:p>
            <a:r>
              <a:rPr lang="en-US" dirty="0"/>
              <a:t>Statistical significance where P&lt;0.05</a:t>
            </a:r>
          </a:p>
          <a:p>
            <a:r>
              <a:rPr lang="en-US" dirty="0" err="1"/>
              <a:t>cProfile</a:t>
            </a:r>
            <a:r>
              <a:rPr lang="en-US" dirty="0"/>
              <a:t> analysis</a:t>
            </a:r>
          </a:p>
          <a:p>
            <a:r>
              <a:rPr lang="en-US" dirty="0"/>
              <a:t>Time spend in swap and comparison functions</a:t>
            </a:r>
          </a:p>
          <a:p>
            <a:r>
              <a:rPr lang="en-US" dirty="0"/>
              <a:t>Comparison with Python’s sorted()</a:t>
            </a:r>
          </a:p>
          <a:p>
            <a:r>
              <a:rPr lang="en-US" dirty="0"/>
              <a:t>Built-in sort significantly faster due to </a:t>
            </a:r>
            <a:r>
              <a:rPr lang="en-US" dirty="0" err="1"/>
              <a:t>timesort</a:t>
            </a:r>
            <a:endParaRPr lang="en-US" dirty="0"/>
          </a:p>
          <a:p>
            <a:r>
              <a:rPr lang="en-US" dirty="0"/>
              <a:t>Results with and without optimization flags</a:t>
            </a:r>
          </a:p>
          <a:p>
            <a:r>
              <a:rPr lang="en-US" dirty="0"/>
              <a:t>Minimal differences observed in Python.</a:t>
            </a:r>
          </a:p>
          <a:p>
            <a:r>
              <a:rPr lang="en-US" dirty="0"/>
              <a:t>Execution time: Integers vs Floats</a:t>
            </a:r>
          </a:p>
          <a:p>
            <a:r>
              <a:rPr lang="en-US" dirty="0"/>
              <a:t>Float operations: consistently slower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46DC5F7-6ED7-141E-2053-11BD467A0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966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04"/>
    </mc:Choice>
    <mc:Fallback>
      <p:transition spd="slow" advTm="40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dirty="0"/>
              <a:t>Learned to benchmark and visualize algorithm performance</a:t>
            </a:r>
          </a:p>
          <a:p>
            <a:r>
              <a:rPr dirty="0"/>
              <a:t>Improved statistical literacy</a:t>
            </a:r>
          </a:p>
          <a:p>
            <a:r>
              <a:rPr dirty="0"/>
              <a:t>Built tools from scratch for academic experiments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B99D2EC-CED5-0A09-9C3F-4B492880B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80"/>
    </mc:Choice>
    <mc:Fallback>
      <p:transition spd="slow" advTm="41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dirty="0"/>
              <a:t>nsertion Sort better for small and semi-sorted inputs</a:t>
            </a:r>
            <a:endParaRPr lang="en-US" dirty="0"/>
          </a:p>
          <a:p>
            <a:r>
              <a:rPr lang="en-US" dirty="0"/>
              <a:t>Selection Sort more predictable but slower.</a:t>
            </a:r>
          </a:p>
          <a:p>
            <a:r>
              <a:rPr lang="en-US" dirty="0"/>
              <a:t>Choose algorithm based on input nature.</a:t>
            </a:r>
            <a:endParaRPr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495B425-99C2-1633-CA99-8C6D4B8E2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63"/>
    </mc:Choice>
    <mc:Fallback>
      <p:transition spd="slow" advTm="4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Insertion Sort outperformed Selection Sort in time and comparisons</a:t>
            </a:r>
          </a:p>
          <a:p>
            <a:r>
              <a:rPr dirty="0"/>
              <a:t>Swap count higher for Insertion Sort</a:t>
            </a:r>
          </a:p>
          <a:p>
            <a:r>
              <a:rPr dirty="0"/>
              <a:t>Trends held true across all input types</a:t>
            </a:r>
            <a:endParaRPr lang="en-US" dirty="0"/>
          </a:p>
          <a:p>
            <a:r>
              <a:rPr lang="en-US" dirty="0"/>
              <a:t>Python interpreter overhead</a:t>
            </a:r>
          </a:p>
          <a:p>
            <a:r>
              <a:rPr lang="en-US" dirty="0"/>
              <a:t>Small input size</a:t>
            </a:r>
          </a:p>
          <a:p>
            <a:r>
              <a:rPr lang="en-US" dirty="0"/>
              <a:t>No concurrency tested</a:t>
            </a:r>
          </a:p>
          <a:p>
            <a:r>
              <a:rPr lang="en-US" dirty="0"/>
              <a:t>Future: Merge/Quick Sort, C/Java port, multithreading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CC77B89-8CF0-A806-BC57-316D7A976A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08"/>
    </mc:Choice>
    <mc:Fallback>
      <p:transition spd="slow" advTm="45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CF75B-6C78-46B0-074F-A515A431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F1EE9-2A4D-91DA-877E-DD155DC1C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Timsort documentation</a:t>
            </a:r>
          </a:p>
          <a:p>
            <a:r>
              <a:rPr lang="en-US" dirty="0"/>
              <a:t>Scipy.stats T- test</a:t>
            </a:r>
          </a:p>
          <a:p>
            <a:r>
              <a:rPr lang="en-US" dirty="0"/>
              <a:t>Algorithm complexity sources.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7B62117-5C16-3049-0808-4E10F23C69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971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83"/>
    </mc:Choice>
    <mc:Fallback>
      <p:transition spd="slow" advTm="42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 &amp; 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Sorting Algorithms</a:t>
            </a:r>
          </a:p>
          <a:p>
            <a:r>
              <a:rPr dirty="0"/>
              <a:t>Compare Selection Sort and Insertion Sort using empirical performance metrics over varied input data. Analyze trends with statistical rigor using t-tests and box plots</a:t>
            </a:r>
            <a:endParaRPr lang="en-US" dirty="0"/>
          </a:p>
          <a:p>
            <a:r>
              <a:rPr lang="en-US" dirty="0"/>
              <a:t>Scope: Runtime, Swaps, Comparisons, profiling, Statistics.</a:t>
            </a:r>
            <a:endParaRPr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861B54D-2480-C446-0596-D82E01631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89"/>
    </mc:Choice>
    <mc:Fallback>
      <p:transition spd="slow" advTm="45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FCC5-1BAB-0AC1-9AA4-21DC998E3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6DA36-90E8-D6C3-7DEF-CF5D131FC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Dataset: Arrays of size 100 (Random, sorted, reversed, duplicates)</a:t>
            </a:r>
          </a:p>
          <a:p>
            <a:r>
              <a:rPr lang="en-US" dirty="0"/>
              <a:t>Types: Integers and Floats.</a:t>
            </a:r>
          </a:p>
          <a:p>
            <a:r>
              <a:rPr lang="en-US" dirty="0"/>
              <a:t>Tools: Python, Time, Resource, </a:t>
            </a:r>
            <a:r>
              <a:rPr lang="en-US" dirty="0" err="1"/>
              <a:t>cProfile</a:t>
            </a:r>
            <a:r>
              <a:rPr lang="en-US" dirty="0"/>
              <a:t>, </a:t>
            </a:r>
            <a:r>
              <a:rPr lang="en-US" dirty="0" err="1"/>
              <a:t>scipy.stats</a:t>
            </a:r>
            <a:endParaRPr lang="en-US" dirty="0"/>
          </a:p>
          <a:p>
            <a:r>
              <a:rPr lang="en-US" dirty="0"/>
              <a:t>Trials: 100 runs per configuration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953E6BE-E4C3-1A7D-2C70-F00B3C4A79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0603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97"/>
    </mc:Choice>
    <mc:Fallback>
      <p:transition spd="slow" advTm="45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Metrics Tracked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Wall Clock Time</a:t>
            </a:r>
          </a:p>
          <a:p>
            <a:r>
              <a:rPr dirty="0"/>
              <a:t>CPU Time</a:t>
            </a:r>
          </a:p>
          <a:p>
            <a:r>
              <a:rPr dirty="0"/>
              <a:t>Number of Swaps</a:t>
            </a:r>
          </a:p>
          <a:p>
            <a:r>
              <a:rPr dirty="0"/>
              <a:t>Number of Comparisons</a:t>
            </a:r>
            <a:endParaRPr lang="en-US" dirty="0"/>
          </a:p>
          <a:p>
            <a:r>
              <a:rPr lang="en-US" dirty="0"/>
              <a:t>Profiling Summary</a:t>
            </a:r>
            <a:endParaRPr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27927F7-34B4-B7F1-7681-8A126DAC20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24"/>
    </mc:Choice>
    <mc:Fallback>
      <p:transition spd="slow" advTm="38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1A25-A3DD-5BC2-E254-47E1168C2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07A6C-6188-7E7A-ACBD-BA3D65469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Optimization Flag Variants</a:t>
            </a:r>
          </a:p>
          <a:p>
            <a:r>
              <a:rPr lang="en-US" dirty="0"/>
              <a:t>Built-in sort Baseline for reference</a:t>
            </a:r>
          </a:p>
          <a:p>
            <a:r>
              <a:rPr lang="en-US" dirty="0"/>
              <a:t>Input Sensitivity (Type &amp; Order)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02D6D83-8D23-1E21-6A09-42FABF6F9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63109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89"/>
    </mc:Choice>
    <mc:Fallback>
      <p:transition spd="slow" advTm="35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Experimental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Python implementation</a:t>
            </a:r>
          </a:p>
          <a:p>
            <a:r>
              <a:rPr dirty="0"/>
              <a:t>Input Size: 5000 elements</a:t>
            </a:r>
          </a:p>
          <a:p>
            <a:r>
              <a:rPr dirty="0"/>
              <a:t>Variants: Integer, Float</a:t>
            </a:r>
          </a:p>
          <a:p>
            <a:r>
              <a:rPr dirty="0"/>
              <a:t>Tracked: Wall/CPU Time, Comparisons, Swaps</a:t>
            </a:r>
            <a:endParaRPr lang="en-US" dirty="0"/>
          </a:p>
          <a:p>
            <a:r>
              <a:rPr lang="en-US" dirty="0"/>
              <a:t>Mean Wall and CPU time for each sort</a:t>
            </a:r>
          </a:p>
          <a:p>
            <a:r>
              <a:rPr lang="en-US" dirty="0"/>
              <a:t>Comparison across random, sorted and reversed input.</a:t>
            </a:r>
            <a:endParaRPr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E9CCF5E-8F41-2400-C152-7B2702B40A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61"/>
    </mc:Choice>
    <mc:Fallback>
      <p:transition spd="slow" advTm="40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Statistical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dirty="0"/>
              <a:t>-tests to compare runtime distributions</a:t>
            </a:r>
          </a:p>
          <a:p>
            <a:r>
              <a:rPr dirty="0"/>
              <a:t>Visualized with box plots</a:t>
            </a:r>
          </a:p>
          <a:p>
            <a:r>
              <a:rPr dirty="0"/>
              <a:t>p-value threshold: 0.05</a:t>
            </a:r>
            <a:endParaRPr lang="en-US" dirty="0"/>
          </a:p>
          <a:p>
            <a:r>
              <a:rPr lang="en-US" dirty="0"/>
              <a:t>Average swaps and comparisons over 100 trials</a:t>
            </a:r>
          </a:p>
          <a:p>
            <a:r>
              <a:rPr lang="en-US" dirty="0"/>
              <a:t>Differences in algorithmic operation costs</a:t>
            </a:r>
            <a:endParaRPr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F718792-999F-0789-72F1-87D4AB6534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39"/>
    </mc:Choice>
    <mc:Fallback>
      <p:transition spd="slow" advTm="44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7597D-93B8-63B2-0D0F-A99AA9CB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F5A8B-34D3-46ED-2AA3-9C555ED3F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Mean, median, Range of runtime and swaps.</a:t>
            </a:r>
          </a:p>
          <a:p>
            <a:r>
              <a:rPr lang="en-US" dirty="0"/>
              <a:t>Comparison across all data types and input orders.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419B59-C824-A337-229D-960FE64FB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3652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44"/>
    </mc:Choice>
    <mc:Fallback>
      <p:transition spd="slow" advTm="48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Box Plot: Wall Clock Time</a:t>
            </a:r>
          </a:p>
        </p:txBody>
      </p:sp>
      <p:pic>
        <p:nvPicPr>
          <p:cNvPr id="3" name="Picture 2" descr="wall_time_(ms)_boxpl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96" y="2274328"/>
            <a:ext cx="6729176" cy="428025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CD45F48-9C08-91BB-1AA4-6A3A8AE6A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81"/>
    </mc:Choice>
    <mc:Fallback>
      <p:transition spd="slow" advTm="46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62</TotalTime>
  <Words>559</Words>
  <Application>Microsoft Office PowerPoint</Application>
  <PresentationFormat>On-screen Show (4:3)</PresentationFormat>
  <Paragraphs>85</Paragraphs>
  <Slides>17</Slides>
  <Notes>12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 Boardroom</vt:lpstr>
      <vt:lpstr>Performance Comparison of Insertion Sort and Selection Sort</vt:lpstr>
      <vt:lpstr>Objective &amp; Abstract</vt:lpstr>
      <vt:lpstr>Methodology </vt:lpstr>
      <vt:lpstr>Metrics Tracked</vt:lpstr>
      <vt:lpstr>Experimental Design</vt:lpstr>
      <vt:lpstr>Experimental Setup</vt:lpstr>
      <vt:lpstr>Statistical Methods</vt:lpstr>
      <vt:lpstr>Statistical Analysis</vt:lpstr>
      <vt:lpstr>Box Plot: Wall Clock Time</vt:lpstr>
      <vt:lpstr>Box Plot: CPU Time</vt:lpstr>
      <vt:lpstr>Box Plot: Comparisons</vt:lpstr>
      <vt:lpstr>Box Plot: Swaps</vt:lpstr>
      <vt:lpstr>Results</vt:lpstr>
      <vt:lpstr>Reflection</vt:lpstr>
      <vt:lpstr>Conclusion &amp; Future Work</vt:lpstr>
      <vt:lpstr>Limitations</vt:lpstr>
      <vt:lpstr>References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DINESH SUNNY</dc:creator>
  <cp:keywords/>
  <dc:description>generated using python-pptx</dc:description>
  <cp:lastModifiedBy>Seveti, Dinesh</cp:lastModifiedBy>
  <cp:revision>21</cp:revision>
  <dcterms:created xsi:type="dcterms:W3CDTF">2013-01-27T09:14:16Z</dcterms:created>
  <dcterms:modified xsi:type="dcterms:W3CDTF">2025-05-08T00:55:21Z</dcterms:modified>
  <cp:category/>
</cp:coreProperties>
</file>

<file path=docProps/thumbnail.jpeg>
</file>